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7"/>
  </p:notesMasterIdLst>
  <p:sldIdLst>
    <p:sldId id="256" r:id="rId2"/>
    <p:sldId id="257" r:id="rId3"/>
    <p:sldId id="258" r:id="rId4"/>
    <p:sldId id="268" r:id="rId5"/>
    <p:sldId id="270" r:id="rId6"/>
    <p:sldId id="269" r:id="rId7"/>
    <p:sldId id="259" r:id="rId8"/>
    <p:sldId id="260" r:id="rId9"/>
    <p:sldId id="262" r:id="rId10"/>
    <p:sldId id="261" r:id="rId11"/>
    <p:sldId id="263" r:id="rId12"/>
    <p:sldId id="266" r:id="rId13"/>
    <p:sldId id="267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rrell Long" initials="DL" lastIdx="1" clrIdx="0">
    <p:extLst>
      <p:ext uri="{19B8F6BF-5375-455C-9EA6-DF929625EA0E}">
        <p15:presenceInfo xmlns:p15="http://schemas.microsoft.com/office/powerpoint/2012/main" userId="9f3333a21ac65e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0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0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32A568-175E-504F-9202-CAC775104D51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821BC7-4554-434B-BB74-2F45E3DCC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681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A1046-4BD1-6244-8603-27F6F8E6C6B9}" type="datetime1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495496"/>
            <a:ext cx="4114800" cy="365125"/>
          </a:xfrm>
        </p:spPr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495496"/>
            <a:ext cx="2743200" cy="365125"/>
          </a:xfrm>
        </p:spPr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A0995-591D-DB4D-9655-661F38572D68}" type="datetime1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7F24-0EFB-894C-B0D3-2BA607EC5E21}" type="datetime1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83A8-FA28-924A-AFEC-937E7AF9F649}" type="datetime1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8342B-7F8D-EC4E-B0E3-51705ABF89BA}" type="datetime1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1A734-621C-4844-9126-B416F0081E2A}" type="datetime1">
              <a:rPr lang="en-US" smtClean="0"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F0F07-0E0D-7941-8890-47F42A6C82BD}" type="datetime1">
              <a:rPr lang="en-US" smtClean="0"/>
              <a:t>11/19/19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77EE1-D01D-C542-A3DF-33ACE6E0A65D}" type="datetime1">
              <a:rPr lang="en-US" smtClean="0"/>
              <a:t>11/19/19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EDCEF-930B-994A-B3B1-4FDD0D5917B9}" type="datetime1">
              <a:rPr lang="en-US" smtClean="0"/>
              <a:t>11/19/19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93774-5132-854D-B02E-21A43C6546F9}" type="datetime1">
              <a:rPr lang="en-US" smtClean="0"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C6820-583A-CE46-AC98-6C29FB1E5020}" type="datetime1">
              <a:rPr lang="en-US" smtClean="0"/>
              <a:t>11/19/19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47AE2-3D61-804A-9D55-28862494279C}" type="datetime1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C0569-38BB-4E42-AC2B-045AFF395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73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A10246D-FEB3-1D4B-ACB6-5DDB13D5E2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66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Regular Expressions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sz="3600" i="1" dirty="0">
                <a:solidFill>
                  <a:srgbClr val="FFFFFF"/>
                </a:solidFill>
              </a:rPr>
              <a:t>with a bit of Automata Theory</a:t>
            </a:r>
            <a:endParaRPr lang="en-US" i="1" dirty="0">
              <a:solidFill>
                <a:srgbClr val="FFFFFF"/>
              </a:solidFill>
              <a:latin typeface="Courier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Prof. Darrell Long</a:t>
            </a:r>
          </a:p>
          <a:p>
            <a:r>
              <a:rPr lang="en-US">
                <a:solidFill>
                  <a:srgbClr val="FFFFFF"/>
                </a:solidFill>
              </a:rPr>
              <a:t>CSE 13S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02657E-EBB0-6D4A-A401-41C928495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 fontScale="92500"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© 2019 Darrell Long &amp; the Regents of the University of California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2E39C-D0E1-EC47-91C3-2E90C5BD3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ellipse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20CC0569-38BB-4E42-AC2B-045AFF395537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521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F42F1-64B3-B84C-837D-40CF91DC5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Thompson’s 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72ECB-5A49-5243-8444-874627F242F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00F8CC-D302-3244-8A19-C4B02CE0527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14D0C-8CBF-E64D-B681-9715849B3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AADA4-2EF7-F148-8F82-3D4CF6881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200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2D52C-E1C8-9945-BEAF-8A27C4B6D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Regular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95742-FDAD-7245-BED5-D6D7C71E64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96752-734C-7A45-964B-B93CAD0555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52F32-C8E9-CC41-88A6-31F3CD238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63199-056E-C34B-89E9-8163C0DC6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36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D81C4-D536-D44B-8905-11546BE6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Simulating NFA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4A832-8D1C-6544-8946-9D635C41312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Instead of tracking one state, we must track all active states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54842A-719C-E840-A4DE-92CA5DAD18D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CE2B0-283B-7541-BB99-B9E77745F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D1695-F750-4D40-A247-E86F21C08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888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4EF72-6496-454B-907F-7252110FD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NFA can be converted to equivalent DFA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4FD23-586B-1C46-B6C3-AE0D6A483F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But may be exponentially larger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F0EB6-8DA9-FE48-AED6-D73541275E3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6DFC8-DBD2-AC45-866F-655832FBC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F35FC-BDE9-C74C-92F0-C00764FEA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09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2E9E6-F57B-7047-91BD-345278885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 Regular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E0794-45B9-2543-9EFF-C112A69CB6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DA393-7C44-D54F-B24A-377C974E6A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BD67D-B626-A348-9B22-D8521AC47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B84AA-BA07-1F4E-BA52-FC90D181C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99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EA74A-61BD-6B47-BEA8-EF7E40F45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Globbing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D7C02-6195-3240-BC18-D9CBB317C2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is not the same as a regular expression</a:t>
            </a:r>
          </a:p>
          <a:p>
            <a:r>
              <a:rPr lang="en-US" dirty="0"/>
              <a:t>Some people calling a “wild card” or “wild carding”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98542-0646-FE4D-9104-A8BF9EBC35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6CADD-C14F-F743-9B61-D816EA6E8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3BE66-AF18-2940-AA56-9F57A61C4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05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sz="2800" dirty="0"/>
              <a:t>Understanding </a:t>
            </a:r>
            <a:r>
              <a:rPr lang="en-US" sz="2800" i="1" dirty="0"/>
              <a:t>Regular Expressions </a:t>
            </a:r>
            <a:r>
              <a:rPr lang="en-US" sz="2800" dirty="0"/>
              <a:t>requires a little </a:t>
            </a:r>
            <a:r>
              <a:rPr lang="en-US" sz="2800" i="1" dirty="0"/>
              <a:t>Automata Theory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</p:spPr>
            <p:txBody>
              <a:bodyPr anchor="t"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⟨"/>
                        <m:endChr m:val="⟩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</m:d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dirty="0"/>
                  <a:t> is the </a:t>
                </a:r>
                <a:r>
                  <a:rPr lang="en-US" i="1" dirty="0"/>
                  <a:t>alphabet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dirty="0"/>
                  <a:t> is the set of </a:t>
                </a:r>
                <a:r>
                  <a:rPr lang="en-US" i="1" dirty="0"/>
                  <a:t>states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is the unique </a:t>
                </a:r>
                <a:r>
                  <a:rPr lang="en-US" i="1" dirty="0"/>
                  <a:t>start state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 is the state </a:t>
                </a:r>
                <a:r>
                  <a:rPr lang="en-US" i="1" dirty="0"/>
                  <a:t>transition function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US" dirty="0"/>
                  <a:t> is the set of </a:t>
                </a:r>
                <a:r>
                  <a:rPr lang="en-US" i="1" dirty="0"/>
                  <a:t>final states</a:t>
                </a:r>
              </a:p>
              <a:p>
                <a:endParaRPr lang="en-US" sz="18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62000" y="2279018"/>
                <a:ext cx="5314543" cy="3375920"/>
              </a:xfrm>
              <a:blipFill>
                <a:blip r:embed="rId2"/>
                <a:stretch>
                  <a:fillRect l="-2153" t="-1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179898-3788-B24E-86E6-2A94A9B873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33" r="2" b="2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D3247B-C821-6541-8F52-EC2F1B7AE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53666" y="6199632"/>
            <a:ext cx="4802755" cy="365760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1100">
                <a:solidFill>
                  <a:schemeClr val="tx1">
                    <a:alpha val="80000"/>
                  </a:schemeClr>
                </a:solidFill>
              </a:rPr>
              <a:t>© 2019 Darrell Long &amp; the Regents of the University of California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5621C-5A87-3A44-9FA3-2C881E388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691759"/>
          </a:solidFill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20CC0569-38BB-4E42-AC2B-045AFF395537}" type="slidenum">
              <a:rPr lang="en-US" sz="150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2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23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A6B319F-86FE-4754-878E-06F0804D8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2385" cy="6858000"/>
          </a:xfrm>
          <a:prstGeom prst="rect">
            <a:avLst/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F7D1B5-3477-499F-ACC5-2C8B07F4E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2385" y="0"/>
            <a:ext cx="3218914" cy="6858000"/>
          </a:xfrm>
          <a:prstGeom prst="rect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D0BC5-960A-904F-90D4-DCBA78306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6" y="1608667"/>
            <a:ext cx="2823275" cy="4501127"/>
          </a:xfrm>
        </p:spPr>
        <p:txBody>
          <a:bodyPr anchor="t">
            <a:normAutofit/>
          </a:bodyPr>
          <a:lstStyle/>
          <a:p>
            <a:pPr algn="r"/>
            <a:r>
              <a:rPr lang="en-US" sz="3200" dirty="0">
                <a:solidFill>
                  <a:srgbClr val="FFFFFF"/>
                </a:solidFill>
              </a:rPr>
              <a:t>Types of Automata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BA3FC-4D81-434A-BD27-0C42C6FD32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7698" y="1608667"/>
            <a:ext cx="3421958" cy="4501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dirty="0"/>
              <a:t>Deterministic Finite Automata (DFA)</a:t>
            </a:r>
          </a:p>
          <a:p>
            <a:pPr lvl="1"/>
            <a:r>
              <a:rPr lang="en-US" sz="1700" dirty="0"/>
              <a:t>Also called </a:t>
            </a:r>
            <a:r>
              <a:rPr lang="en-US" sz="1700" i="1" dirty="0"/>
              <a:t>Finite State Automata</a:t>
            </a:r>
          </a:p>
          <a:p>
            <a:pPr lvl="1"/>
            <a:r>
              <a:rPr lang="en-US" sz="1700" dirty="0"/>
              <a:t>Single transition per letter</a:t>
            </a:r>
          </a:p>
          <a:p>
            <a:pPr lvl="1"/>
            <a:r>
              <a:rPr lang="en-US" sz="1700" dirty="0"/>
              <a:t>Recognize Type 3 grammars</a:t>
            </a:r>
          </a:p>
          <a:p>
            <a:pPr lvl="1"/>
            <a:r>
              <a:rPr lang="en-US" sz="1700" dirty="0"/>
              <a:t>Recognize </a:t>
            </a:r>
            <a:r>
              <a:rPr lang="en-US" sz="1700" i="1" dirty="0"/>
              <a:t>regular expressions</a:t>
            </a:r>
          </a:p>
          <a:p>
            <a:pPr marL="0" indent="0">
              <a:buNone/>
            </a:pPr>
            <a:r>
              <a:rPr lang="en-US" sz="1700" dirty="0"/>
              <a:t>Non-Deterministic Finite Automata (NFA)</a:t>
            </a:r>
          </a:p>
          <a:p>
            <a:pPr lvl="1"/>
            <a:r>
              <a:rPr lang="en-US" sz="1700" dirty="0"/>
              <a:t>Have many transitions per letter</a:t>
            </a:r>
          </a:p>
          <a:p>
            <a:pPr lvl="1"/>
            <a:r>
              <a:rPr lang="en-US" sz="1700" dirty="0"/>
              <a:t>Have transitions for the empty string</a:t>
            </a:r>
          </a:p>
          <a:p>
            <a:pPr lvl="1"/>
            <a:r>
              <a:rPr lang="en-US" sz="1700" dirty="0"/>
              <a:t>Equal in power to DFA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559A2B-41CA-9642-B9AD-004D1F5183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89696" y="1608667"/>
            <a:ext cx="3421957" cy="45011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Push Down Automata</a:t>
            </a:r>
          </a:p>
          <a:p>
            <a:pPr lvl="1"/>
            <a:r>
              <a:rPr lang="en-US" sz="1600" dirty="0"/>
              <a:t>We have a stack</a:t>
            </a:r>
          </a:p>
          <a:p>
            <a:pPr lvl="1"/>
            <a:r>
              <a:rPr lang="en-US" sz="1600" dirty="0"/>
              <a:t>Recognize Type 2 grammars</a:t>
            </a:r>
          </a:p>
          <a:p>
            <a:pPr lvl="1"/>
            <a:r>
              <a:rPr lang="en-US" sz="1600" dirty="0"/>
              <a:t>Recognize context-free languages</a:t>
            </a:r>
          </a:p>
          <a:p>
            <a:pPr marL="0" indent="0">
              <a:buNone/>
            </a:pPr>
            <a:r>
              <a:rPr lang="en-US" sz="1600" dirty="0"/>
              <a:t>Linear bounded Turing Machine</a:t>
            </a:r>
          </a:p>
          <a:p>
            <a:pPr lvl="1"/>
            <a:r>
              <a:rPr lang="en-US" sz="1600" dirty="0"/>
              <a:t>We have a linearly bounded tape</a:t>
            </a:r>
          </a:p>
          <a:p>
            <a:pPr lvl="1"/>
            <a:r>
              <a:rPr lang="en-US" sz="1600" dirty="0"/>
              <a:t>Recognize Type 1 grammars</a:t>
            </a:r>
          </a:p>
          <a:p>
            <a:pPr lvl="1"/>
            <a:r>
              <a:rPr lang="en-US" sz="1600" dirty="0"/>
              <a:t>Recognize context-sensitive languages</a:t>
            </a:r>
          </a:p>
          <a:p>
            <a:pPr marL="0" indent="0">
              <a:buNone/>
            </a:pPr>
            <a:r>
              <a:rPr lang="en-US" sz="1600" dirty="0"/>
              <a:t>Turing Machine</a:t>
            </a:r>
          </a:p>
          <a:p>
            <a:pPr lvl="1"/>
            <a:r>
              <a:rPr lang="en-US" sz="1600" dirty="0"/>
              <a:t>We have an infinite tape</a:t>
            </a:r>
          </a:p>
          <a:p>
            <a:pPr lvl="1"/>
            <a:r>
              <a:rPr lang="en-US" sz="1600" dirty="0"/>
              <a:t>Recognize Type 0 grammars</a:t>
            </a:r>
          </a:p>
          <a:p>
            <a:pPr lvl="1"/>
            <a:r>
              <a:rPr lang="en-US" sz="1600" dirty="0"/>
              <a:t>Can compute </a:t>
            </a:r>
            <a:r>
              <a:rPr lang="en-US" sz="1600" i="1" dirty="0"/>
              <a:t>any</a:t>
            </a:r>
            <a:r>
              <a:rPr lang="en-US" sz="1600" dirty="0"/>
              <a:t> computable function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65C52-CD38-5D48-B79F-7F916439F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47698" y="6356350"/>
            <a:ext cx="5687683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050"/>
              <a:t>© 2019 Darrell Long &amp; the Regents of the University of California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B7056D-C6A5-2D4E-AA00-0B8AFC02C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3368" y="6356350"/>
            <a:ext cx="135828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0CC0569-38BB-4E42-AC2B-045AFF395537}" type="slidenum">
              <a:rPr lang="en-US" sz="1050"/>
              <a:pPr>
                <a:spcAft>
                  <a:spcPts val="600"/>
                </a:spcAft>
              </a:pPr>
              <a:t>3</a:t>
            </a:fld>
            <a:endParaRPr lang="en-US" sz="1050"/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41B68BC-6D01-8041-9997-E2BF8A870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37" y="3687501"/>
            <a:ext cx="4207461" cy="303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5526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22BBA-D176-6A4C-84EE-788DA8FCA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they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9CDA9-01D2-F24F-9D27-651F47976D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Begin at the start state</a:t>
            </a:r>
          </a:p>
          <a:p>
            <a:r>
              <a:rPr lang="en-US" dirty="0"/>
              <a:t>For each letter, apply the state transition function to find the next state</a:t>
            </a:r>
          </a:p>
          <a:p>
            <a:r>
              <a:rPr lang="en-US" dirty="0"/>
              <a:t>When we get to the end of the string if we are in a final state then we accept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2FFE2E-D9FC-894C-A372-A878EB021C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44CA8-E0AE-5543-802B-5DA650B8D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564AC-5E79-894F-928A-96FD9E9E2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278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93233-8563-4E48-BDE4-87A7E67B4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Letters and strings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607B52-4155-B646-850D-9C86C3455E2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 </m:t>
                    </m:r>
                    <m:r>
                      <m:rPr>
                        <m:sty m:val="p"/>
                      </m:rPr>
                      <a:rPr lang="en-US" b="0" i="1" smtClean="0">
                        <a:latin typeface="Cambria Math" panose="02040503050406030204" pitchFamily="18" charset="0"/>
                      </a:rPr>
                      <m:t>Σ</m:t>
                    </m:r>
                  </m:oMath>
                </a14:m>
                <a:r>
                  <a:rPr lang="en-US" b="0" dirty="0"/>
                  <a:t>, we call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b="0" dirty="0"/>
                  <a:t> a </a:t>
                </a:r>
                <a:r>
                  <a:rPr lang="en-US" b="0" i="1" dirty="0"/>
                  <a:t>letter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b="0" dirty="0"/>
                  <a:t>, we call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b="0" dirty="0"/>
                  <a:t> </a:t>
                </a:r>
                <a:r>
                  <a:rPr lang="en-US" dirty="0"/>
                  <a:t>a </a:t>
                </a:r>
                <a:r>
                  <a:rPr lang="en-US" i="1" dirty="0"/>
                  <a:t>string</a:t>
                </a:r>
                <a:endParaRPr lang="en-US" b="0" i="1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r>
                  <a:rPr lang="en-US" dirty="0"/>
                  <a:t> is the empty string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607B52-4155-B646-850D-9C86C3455E2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956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5429EB8C-FB93-464A-ABAB-A0B4C4ED5C02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is a string</a:t>
                </a:r>
              </a:p>
              <a:p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string then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is a string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b="0" i="0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⋃"/>
                        <m:limLoc m:val="subSup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  <m:e>
                        <m:sSup>
                          <m:sSup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n-US" b="0" i="0" dirty="0" smtClean="0">
                                <a:latin typeface="Cambria Math" panose="02040503050406030204" pitchFamily="18" charset="0"/>
                              </a:rPr>
                              <m:t>Σ</m:t>
                            </m:r>
                          </m:e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5429EB8C-FB93-464A-ABAB-A0B4C4ED5C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1956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A6F44-DA21-D642-8F4A-FE68C984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0D024-D191-DA47-9531-4085D9AAA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96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A74A29-D08D-844E-8044-0809DB305243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acc>
                  </m:oMath>
                </a14:m>
                <a:r>
                  <a:rPr lang="en-US" dirty="0"/>
                  <a:t> functions</a:t>
                </a:r>
                <a:endParaRPr lang="en-US" b="0" dirty="0"/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A74A29-D08D-844E-8044-0809DB3052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9FC83B-A89F-2649-93C2-4A91DEE77F9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×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49FC83B-A89F-2649-93C2-4A91DEE77F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1956" t="-20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FEE11F0E-2346-FA4C-AB34-834E70F96ACD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FEE11F0E-2346-FA4C-AB34-834E70F96A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4"/>
                <a:stretch>
                  <a:fillRect l="-1956" t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F1C6F-73E7-3A4C-8F35-D1520E215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866C0-A4D4-4E4B-A626-6B94D85B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3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B8183-910D-B840-B7F1-DB14CCE2D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DFA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8D27C-B17C-C541-90C7-7699D56A400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41D589-A77A-E845-AF4E-5C624A5D78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A5960-40D2-634F-A021-5A7EFBBF4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A8BA7-CD0F-E344-8510-3A4C0249D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47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7B249-DA30-4F4A-980F-6FCE7DD84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NFA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097CC-4E89-3D49-8020-948EB58438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CA759-7ED5-944C-BE8A-E3C6038E5D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80A95-A38A-CB45-AD84-C90888503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98E37-CE79-014D-9B48-D21D77DF6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83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5D21357-5F4E-504A-BE14-12DE538ADE68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</m:oMath>
                </a14:m>
                <a:r>
                  <a:rPr lang="en-US" dirty="0"/>
                  <a:t> transitions</a:t>
                </a: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15D21357-5F4E-504A-BE14-12DE538ADE6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B6977-5F91-A64B-ADD6-6E7F75C6C07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974115C-D22B-284E-B77E-295BEF73E34C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𝜆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</m:d>
                  </m:oMath>
                </a14:m>
                <a:r>
                  <a:rPr lang="en-US" dirty="0"/>
                  <a:t>-closure</a:t>
                </a:r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974115C-D22B-284E-B77E-295BEF73E34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1956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71C13-5C09-E849-B0C6-8AE978A17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2019 Darrell Long &amp; the Regents of the University of California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FA1DC-7065-0F4F-AE79-98F7BCED3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CC0569-38BB-4E42-AC2B-045AFF3955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52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520</Words>
  <Application>Microsoft Macintosh PowerPoint</Application>
  <PresentationFormat>Widescreen</PresentationFormat>
  <Paragraphs>90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Courier</vt:lpstr>
      <vt:lpstr>Office Theme</vt:lpstr>
      <vt:lpstr>Regular Expressions with a bit of Automata Theory</vt:lpstr>
      <vt:lpstr>Understanding Regular Expressions requires a little Automata Theory</vt:lpstr>
      <vt:lpstr>Types of Automata</vt:lpstr>
      <vt:lpstr>How do they work?</vt:lpstr>
      <vt:lpstr>Letters and strings</vt:lpstr>
      <vt:lpstr>δ and δ ̅ functions</vt:lpstr>
      <vt:lpstr>DFA examples</vt:lpstr>
      <vt:lpstr>NFA examples</vt:lpstr>
      <vt:lpstr>λ (ϵ) transitions</vt:lpstr>
      <vt:lpstr>Thompson’s Construction</vt:lpstr>
      <vt:lpstr>Formal Regular Expressions</vt:lpstr>
      <vt:lpstr>Simulating NFA</vt:lpstr>
      <vt:lpstr>NFA can be converted to equivalent DFA</vt:lpstr>
      <vt:lpstr>UNIX Regular Expressions</vt:lpstr>
      <vt:lpstr>Globbing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Regular Expressions with a bit of Automata Theory</dc:title>
  <dc:creator>Darrell Long</dc:creator>
  <cp:lastModifiedBy>Darrell Long</cp:lastModifiedBy>
  <cp:revision>7</cp:revision>
  <dcterms:created xsi:type="dcterms:W3CDTF">2019-11-20T00:19:11Z</dcterms:created>
  <dcterms:modified xsi:type="dcterms:W3CDTF">2019-11-20T00:57:29Z</dcterms:modified>
</cp:coreProperties>
</file>